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70" r:id="rId5"/>
    <p:sldId id="271" r:id="rId6"/>
    <p:sldId id="272" r:id="rId7"/>
    <p:sldId id="273" r:id="rId8"/>
    <p:sldId id="275" r:id="rId9"/>
    <p:sldId id="274" r:id="rId10"/>
    <p:sldId id="276" r:id="rId11"/>
    <p:sldId id="277" r:id="rId12"/>
    <p:sldId id="278" r:id="rId13"/>
    <p:sldId id="279" r:id="rId14"/>
    <p:sldId id="280" r:id="rId15"/>
    <p:sldId id="282" r:id="rId16"/>
    <p:sldId id="28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2AE78E-4302-45C9-B21F-ADE3D6990F04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EE1421-89D4-4BD9-8F66-D543FC920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CA169-24DA-42E0-90A4-7120F58C4C4D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A877-A75E-4473-8888-8FBBF12AA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660C-F578-4963-9F0E-A3ACF36AA6FC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F7901-F5D8-4EE3-865A-8146F76A8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42DA8-96A3-4EF9-8722-B4E6FCF1687A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A42B3-FEEF-46DB-B25E-A6899FB11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FD4AD4-6505-49F2-A97C-CD766AB5AEE9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4BC1E7-8322-418C-B394-F5B65D987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2E3C-27DB-4A99-8DC7-C01B959F57ED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90E8-4DBD-4C0D-B39B-1B588A88B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D29D35-4129-4D55-9372-8BD4A39DA85A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A343CA-D0C3-409D-BC62-85200269E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7410-8409-4D45-A2BF-02CE17039532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9918-D2AB-4A0B-995A-E96D525EF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4305DD-1498-4B81-86C1-9A350FE130AA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E0A61-4393-4846-8E04-6F4BC900F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E27F0F-11B1-4115-BFC3-984429462B4F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F6701C-AF02-4AB2-B9DD-B5734EF43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3C32C-07E8-4F42-BC50-39641F83C651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979CE-BAB5-4006-B537-9C3866CE5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A1E95F4-8D65-48DC-8BC0-242343247322}" type="datetimeFigureOut">
              <a:rPr lang="ru-RU"/>
              <a:pPr>
                <a:defRPr/>
              </a:pPr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658B0696-E10E-4733-8326-D4DD867E9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2" r:id="rId2"/>
    <p:sldLayoutId id="2147483718" r:id="rId3"/>
    <p:sldLayoutId id="2147483713" r:id="rId4"/>
    <p:sldLayoutId id="2147483719" r:id="rId5"/>
    <p:sldLayoutId id="2147483714" r:id="rId6"/>
    <p:sldLayoutId id="2147483720" r:id="rId7"/>
    <p:sldLayoutId id="2147483721" r:id="rId8"/>
    <p:sldLayoutId id="2147483722" r:id="rId9"/>
    <p:sldLayoutId id="2147483715" r:id="rId10"/>
    <p:sldLayoutId id="2147483716" r:id="rId11"/>
  </p:sldLayoutIdLst>
  <p:transition spd="slow"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642919"/>
            <a:ext cx="7308872" cy="245747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Методические</a:t>
            </a:r>
            <a:b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рекомендации к конкурсу 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исследовательских краеведческих работ учащихся «Отечество»</a:t>
            </a:r>
            <a:endParaRPr lang="ru-RU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5876925"/>
            <a:ext cx="7405688" cy="52863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213100"/>
            <a:ext cx="3313113" cy="24907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к оформлению исследовательской работы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357688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список использованной литературы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(оформленный в  соответствии с правилами составления библиографического списка). В тексте работы должны быть ссылки на использованные литературные источники.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приложения</a:t>
            </a:r>
            <a:r>
              <a:rPr lang="ru-RU" b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Приложения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205163"/>
          </a:xfrm>
        </p:spPr>
        <p:txBody>
          <a:bodyPr/>
          <a:lstStyle/>
          <a:p>
            <a:pPr algn="just" eaLnBrk="1" hangingPunct="1"/>
            <a:r>
              <a:rPr lang="ru-RU" smtClean="0"/>
              <a:t>Все приложения должны быть </a:t>
            </a:r>
            <a:r>
              <a:rPr lang="ru-RU" b="1" smtClean="0"/>
              <a:t>пронумерованы, озаглавлены и на них даны ссылки в тексте работы</a:t>
            </a:r>
            <a:r>
              <a:rPr lang="ru-RU" smtClean="0"/>
              <a:t>. Картографический материал должен иметь условные обозначения и масштаб. </a:t>
            </a:r>
          </a:p>
          <a:p>
            <a:pPr algn="just" eaLnBrk="1" hangingPunct="1"/>
            <a:endParaRPr lang="ru-RU" smtClean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4149725"/>
            <a:ext cx="2805113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Оформление работы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258888" y="1447800"/>
            <a:ext cx="7675562" cy="4800600"/>
          </a:xfrm>
        </p:spPr>
        <p:txBody>
          <a:bodyPr/>
          <a:lstStyle/>
          <a:p>
            <a:pPr algn="just" eaLnBrk="1" hangingPunct="1"/>
            <a:r>
              <a:rPr lang="ru-RU" smtClean="0"/>
              <a:t>Текст работы представляется на листах формата </a:t>
            </a:r>
            <a:r>
              <a:rPr lang="ru-RU" b="1" smtClean="0"/>
              <a:t>А-4</a:t>
            </a:r>
            <a:r>
              <a:rPr lang="ru-RU" smtClean="0"/>
              <a:t>,  с полями: слева – 3 см, справа – 1,5 см, сверху и снизу – 2 см. А также на электронном носителе (</a:t>
            </a:r>
            <a:r>
              <a:rPr lang="en-US" smtClean="0"/>
              <a:t>CD</a:t>
            </a:r>
            <a:r>
              <a:rPr lang="ru-RU" smtClean="0"/>
              <a:t>-</a:t>
            </a:r>
            <a:r>
              <a:rPr lang="en-US" smtClean="0"/>
              <a:t>R</a:t>
            </a:r>
            <a:r>
              <a:rPr lang="ru-RU" smtClean="0"/>
              <a:t> или </a:t>
            </a:r>
            <a:r>
              <a:rPr lang="en-US" smtClean="0"/>
              <a:t>CD</a:t>
            </a:r>
            <a:r>
              <a:rPr lang="ru-RU" smtClean="0"/>
              <a:t>-</a:t>
            </a:r>
            <a:r>
              <a:rPr lang="en-US" smtClean="0"/>
              <a:t>RW</a:t>
            </a:r>
            <a:r>
              <a:rPr lang="ru-RU" smtClean="0"/>
              <a:t>) в текстовом редакторе </a:t>
            </a:r>
            <a:r>
              <a:rPr lang="en-US" smtClean="0"/>
              <a:t>Word</a:t>
            </a:r>
            <a:r>
              <a:rPr lang="ru-RU" smtClean="0"/>
              <a:t> (1997-2003) расширение *.</a:t>
            </a:r>
            <a:r>
              <a:rPr lang="en-US" smtClean="0"/>
              <a:t>doc</a:t>
            </a:r>
            <a:r>
              <a:rPr lang="ru-RU" smtClean="0"/>
              <a:t>,   шрифт </a:t>
            </a:r>
            <a:r>
              <a:rPr lang="ru-RU" b="1" smtClean="0"/>
              <a:t>14 </a:t>
            </a:r>
            <a:r>
              <a:rPr lang="en-US" b="1" smtClean="0"/>
              <a:t>Times New Roman</a:t>
            </a:r>
            <a:r>
              <a:rPr lang="ru-RU" smtClean="0"/>
              <a:t>, </a:t>
            </a:r>
            <a:r>
              <a:rPr lang="ru-RU" b="1" smtClean="0"/>
              <a:t>межстрочный интервал одинарный</a:t>
            </a:r>
            <a:r>
              <a:rPr lang="ru-RU" smtClean="0"/>
              <a:t>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Оформление работы</a:t>
            </a: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413000"/>
          </a:xfrm>
        </p:spPr>
        <p:txBody>
          <a:bodyPr/>
          <a:lstStyle/>
          <a:p>
            <a:pPr algn="just"/>
            <a:r>
              <a:rPr lang="ru-RU" smtClean="0"/>
              <a:t>Работа должна быть аккуратно оформлена, страницы пронумерованы и скреплены </a:t>
            </a:r>
            <a:r>
              <a:rPr lang="ru-RU" b="1" smtClean="0"/>
              <a:t>в папку с файлами</a:t>
            </a:r>
            <a:r>
              <a:rPr lang="ru-RU" smtClean="0"/>
              <a:t>.</a:t>
            </a:r>
          </a:p>
          <a:p>
            <a:pPr algn="just"/>
            <a:r>
              <a:rPr lang="ru-RU" smtClean="0"/>
              <a:t>Объем работы </a:t>
            </a:r>
            <a:r>
              <a:rPr lang="ru-RU" b="1" smtClean="0"/>
              <a:t>не более 10 страниц</a:t>
            </a:r>
            <a:r>
              <a:rPr lang="ru-RU" smtClean="0"/>
              <a:t>. </a:t>
            </a: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0005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>Титульный лист единого образца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447800"/>
            <a:ext cx="8027987" cy="4284663"/>
          </a:xfrm>
        </p:spPr>
        <p:txBody>
          <a:bodyPr/>
          <a:lstStyle/>
          <a:p>
            <a:r>
              <a:rPr lang="ru-RU" sz="2400" b="1" dirty="0" smtClean="0"/>
              <a:t>тема, </a:t>
            </a:r>
          </a:p>
          <a:p>
            <a:r>
              <a:rPr lang="ru-RU" sz="2400" b="1" dirty="0" smtClean="0"/>
              <a:t>номинация,</a:t>
            </a:r>
            <a:endParaRPr lang="ru-RU" sz="2400" b="1" dirty="0" smtClean="0"/>
          </a:p>
          <a:p>
            <a:r>
              <a:rPr lang="ru-RU" sz="2400" b="1" dirty="0" smtClean="0"/>
              <a:t>фамилия, имя, отчество (полностью) автора, класс,</a:t>
            </a:r>
          </a:p>
          <a:p>
            <a:r>
              <a:rPr lang="ru-RU" sz="2400" b="1" dirty="0" smtClean="0"/>
              <a:t>название образовательного учреждения,</a:t>
            </a:r>
          </a:p>
          <a:p>
            <a:r>
              <a:rPr lang="ru-RU" sz="2400" b="1" dirty="0" smtClean="0"/>
              <a:t>населенный пункт и его административно-территориальное подчинение,</a:t>
            </a:r>
          </a:p>
          <a:p>
            <a:r>
              <a:rPr lang="ru-RU" sz="2400" b="1" dirty="0" smtClean="0"/>
              <a:t> домашний адрес</a:t>
            </a:r>
            <a:r>
              <a:rPr lang="ru-RU" sz="2400" b="1" dirty="0" smtClean="0"/>
              <a:t>,</a:t>
            </a:r>
            <a:endParaRPr lang="ru-RU" sz="2400" b="1" dirty="0" smtClean="0"/>
          </a:p>
          <a:p>
            <a:r>
              <a:rPr lang="ru-RU" sz="2400" b="1" dirty="0" smtClean="0"/>
              <a:t>фамилия, имя, отчество научного руководителя,</a:t>
            </a:r>
          </a:p>
          <a:p>
            <a:r>
              <a:rPr lang="ru-RU" sz="2400" b="1" dirty="0" smtClean="0"/>
              <a:t>должность и место работы. 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237312"/>
            <a:ext cx="79928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/>
              <a:t>Сокращения и аббревиатуры не допускаются.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>Критерии оценки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исследовательской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447800"/>
            <a:ext cx="7920037" cy="4645025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sz="2400" b="1" smtClean="0"/>
              <a:t>1. Постановка цели и задач, обоснование актуальности выбранной темы.</a:t>
            </a:r>
          </a:p>
          <a:p>
            <a:pPr algn="just">
              <a:buFont typeface="Wingdings 2" pitchFamily="18" charset="2"/>
              <a:buNone/>
            </a:pPr>
            <a:r>
              <a:rPr lang="ru-RU" sz="2400" b="1" smtClean="0"/>
              <a:t>2. Обоснованность выбора темы и методик исследования.</a:t>
            </a:r>
          </a:p>
          <a:p>
            <a:pPr algn="just">
              <a:buFont typeface="Wingdings 2" pitchFamily="18" charset="2"/>
              <a:buNone/>
            </a:pPr>
            <a:r>
              <a:rPr lang="ru-RU" sz="2400" b="1" smtClean="0"/>
              <a:t>3. Полнота материала, представление данных, полученных в результате исследования</a:t>
            </a:r>
          </a:p>
          <a:p>
            <a:pPr algn="just">
              <a:buFont typeface="Wingdings 2" pitchFamily="18" charset="2"/>
              <a:buNone/>
            </a:pPr>
            <a:r>
              <a:rPr lang="ru-RU" sz="2400" b="1" smtClean="0"/>
              <a:t>4. Глубина исследования представленного материала, в том числе и теоретического.</a:t>
            </a:r>
          </a:p>
          <a:p>
            <a:pPr algn="just">
              <a:buFont typeface="Wingdings 2" pitchFamily="18" charset="2"/>
              <a:buNone/>
            </a:pPr>
            <a:r>
              <a:rPr lang="ru-RU" sz="2400" b="1" smtClean="0"/>
              <a:t>5. Практическая значимость.</a:t>
            </a:r>
          </a:p>
          <a:p>
            <a:pPr algn="just">
              <a:buFont typeface="Wingdings 2" pitchFamily="18" charset="2"/>
              <a:buNone/>
            </a:pPr>
            <a:r>
              <a:rPr lang="ru-RU" sz="2400" b="1" smtClean="0"/>
              <a:t>6. Обоснованность и актуальность выводов.</a:t>
            </a:r>
          </a:p>
          <a:p>
            <a:pPr algn="just">
              <a:buFont typeface="Wingdings 2" pitchFamily="18" charset="2"/>
              <a:buNone/>
            </a:pPr>
            <a:r>
              <a:rPr lang="ru-RU" sz="2400" b="1" smtClean="0"/>
              <a:t>7. Качество оформления работы.</a:t>
            </a:r>
            <a:r>
              <a:rPr lang="ru-RU" sz="2400" smtClean="0"/>
              <a:t>	</a:t>
            </a:r>
          </a:p>
          <a:p>
            <a:pPr>
              <a:buFont typeface="Wingdings 2" pitchFamily="18" charset="2"/>
              <a:buNone/>
            </a:pPr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Содержимое 3" descr="14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77925" y="1158875"/>
            <a:ext cx="7281863" cy="3641725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к оформлению исследовательской работы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636963"/>
          </a:xfrm>
        </p:spPr>
        <p:txBody>
          <a:bodyPr>
            <a:normAutofit fontScale="92500"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Конкурсная исследовательская работа должна включать в себя следующие разделы: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А) </a:t>
            </a:r>
            <a:r>
              <a:rPr lang="ru-RU" b="1" dirty="0" smtClean="0">
                <a:solidFill>
                  <a:srgbClr val="FF0000"/>
                </a:solidFill>
              </a:rPr>
              <a:t>аннотацию </a:t>
            </a:r>
            <a:r>
              <a:rPr lang="ru-RU" dirty="0" smtClean="0"/>
              <a:t>(краткое содержание)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(аннотация должна содержать ключевые слова и отражать цель исследования, методы и организацию  исследования, результаты и выводы.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085184"/>
            <a:ext cx="691276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Материал предназначен…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 работе отражены…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Приведены…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Материал состоит из следующих частей…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к оформлению исследовательской работы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Б) </a:t>
            </a:r>
            <a:r>
              <a:rPr lang="ru-RU" b="1" smtClean="0">
                <a:solidFill>
                  <a:srgbClr val="FF0000"/>
                </a:solidFill>
              </a:rPr>
              <a:t>оглавление</a:t>
            </a:r>
            <a:r>
              <a:rPr lang="ru-RU" b="1" smtClean="0"/>
              <a:t> </a:t>
            </a:r>
            <a:r>
              <a:rPr lang="ru-RU" smtClean="0"/>
              <a:t>(с  указанием страниц);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В) </a:t>
            </a:r>
            <a:r>
              <a:rPr lang="ru-RU" b="1" smtClean="0">
                <a:solidFill>
                  <a:srgbClr val="FF0000"/>
                </a:solidFill>
              </a:rPr>
              <a:t>введение</a:t>
            </a:r>
            <a:r>
              <a:rPr lang="ru-RU" smtClean="0"/>
              <a:t> с четко сформулированными целью и задачами работы, обоснованием актуальности исследования, практической значимостью работы</a:t>
            </a:r>
          </a:p>
        </p:txBody>
      </p:sp>
      <p:pic>
        <p:nvPicPr>
          <p:cNvPr id="21508" name="Рисунок 3" descr="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4843463"/>
            <a:ext cx="3024187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Цель работы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547813" y="2060575"/>
            <a:ext cx="7056437" cy="1189038"/>
          </a:xfrm>
        </p:spPr>
        <p:txBody>
          <a:bodyPr/>
          <a:lstStyle/>
          <a:p>
            <a:pPr algn="just" eaLnBrk="1" hangingPunct="1"/>
            <a:r>
              <a:rPr lang="ru-RU" b="1" smtClean="0"/>
              <a:t>Должна быть краткой – одно предложение.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3501008"/>
            <a:ext cx="4752528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Использовать глаголы: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3200" b="1" dirty="0"/>
              <a:t>доказать…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3200" b="1" dirty="0"/>
              <a:t>обосновать…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3200" b="1" dirty="0"/>
              <a:t>разработать</a:t>
            </a:r>
            <a:r>
              <a:rPr lang="ru-RU" sz="3200" b="1" dirty="0" smtClean="0"/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3200" b="1" dirty="0" smtClean="0"/>
              <a:t>изучить…</a:t>
            </a:r>
            <a:endParaRPr lang="ru-RU" sz="3200" b="1" dirty="0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15888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7818437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Исходя из цели вытекают задачи: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421063"/>
          </a:xfrm>
        </p:spPr>
        <p:txBody>
          <a:bodyPr/>
          <a:lstStyle/>
          <a:p>
            <a:pPr eaLnBrk="1" hangingPunct="1"/>
            <a:r>
              <a:rPr lang="ru-RU" b="1" smtClean="0"/>
              <a:t>проанализировать…</a:t>
            </a:r>
          </a:p>
          <a:p>
            <a:pPr eaLnBrk="1" hangingPunct="1"/>
            <a:r>
              <a:rPr lang="ru-RU" b="1" smtClean="0"/>
              <a:t>описать…</a:t>
            </a:r>
          </a:p>
          <a:p>
            <a:pPr eaLnBrk="1" hangingPunct="1"/>
            <a:r>
              <a:rPr lang="ru-RU" b="1" smtClean="0"/>
              <a:t>собрать…</a:t>
            </a:r>
          </a:p>
          <a:p>
            <a:pPr eaLnBrk="1" hangingPunct="1"/>
            <a:r>
              <a:rPr lang="ru-RU" b="1" smtClean="0"/>
              <a:t>определить…</a:t>
            </a:r>
          </a:p>
          <a:p>
            <a:pPr eaLnBrk="1" hangingPunct="1"/>
            <a:r>
              <a:rPr lang="ru-RU" b="1" smtClean="0"/>
              <a:t>установить…</a:t>
            </a:r>
          </a:p>
          <a:p>
            <a:pPr eaLnBrk="1" hangingPunct="1"/>
            <a:r>
              <a:rPr lang="ru-RU" b="1" smtClean="0"/>
              <a:t>выяснить… 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2276475"/>
            <a:ext cx="28575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Определить объект и предмет исследования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133725"/>
          </a:xfrm>
        </p:spPr>
        <p:txBody>
          <a:bodyPr/>
          <a:lstStyle/>
          <a:p>
            <a:pPr algn="just" eaLnBrk="1" hangingPunct="1"/>
            <a:r>
              <a:rPr lang="ru-RU" b="1" u="sng" smtClean="0"/>
              <a:t>Объект исследования </a:t>
            </a:r>
            <a:r>
              <a:rPr lang="ru-RU" smtClean="0"/>
              <a:t>– процесс или явление, порождающее проблемную ситуацию.</a:t>
            </a:r>
          </a:p>
          <a:p>
            <a:pPr algn="just" eaLnBrk="1" hangingPunct="1"/>
            <a:r>
              <a:rPr lang="ru-RU" b="1" u="sng" smtClean="0"/>
              <a:t>Предмет исследования </a:t>
            </a:r>
            <a:r>
              <a:rPr lang="ru-RU" smtClean="0"/>
              <a:t>– все то, что находится в границах объекта исследования.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5445224"/>
            <a:ext cx="6984776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Объект </a:t>
            </a:r>
            <a:r>
              <a:rPr lang="ru-RU" sz="4400" b="1" dirty="0">
                <a:solidFill>
                  <a:srgbClr val="C00000"/>
                </a:solidFill>
              </a:rPr>
              <a:t>шире</a:t>
            </a:r>
            <a:r>
              <a:rPr lang="ru-RU" sz="4400" b="1" dirty="0"/>
              <a:t> предмета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 cstate="print"/>
          <a:srcRect b="4642"/>
          <a:stretch>
            <a:fillRect/>
          </a:stretch>
        </p:blipFill>
        <p:spPr bwMode="auto">
          <a:xfrm>
            <a:off x="2025650" y="1412875"/>
            <a:ext cx="629761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к оформлению исследовательской работы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1890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 </a:t>
            </a:r>
            <a:endParaRPr lang="ru-RU" b="1" dirty="0" smtClean="0"/>
          </a:p>
        </p:txBody>
      </p:sp>
      <p:sp>
        <p:nvSpPr>
          <p:cNvPr id="25604" name="Прямоугольник 3"/>
          <p:cNvSpPr>
            <a:spLocks noChangeArrowheads="1"/>
          </p:cNvSpPr>
          <p:nvPr/>
        </p:nvSpPr>
        <p:spPr bwMode="auto">
          <a:xfrm>
            <a:off x="1259632" y="3573016"/>
            <a:ext cx="7705725" cy="26161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Методы научного познания</a:t>
            </a:r>
            <a:r>
              <a:rPr lang="ru-RU" sz="2400" b="1" dirty="0"/>
              <a:t>: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0070C0"/>
                </a:solidFill>
              </a:rPr>
              <a:t>эмпирического исследования </a:t>
            </a:r>
            <a:r>
              <a:rPr lang="ru-RU" sz="2000" b="1" dirty="0"/>
              <a:t>(наблюдение, сравнение, измерение, эксперимент); 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0070C0"/>
                </a:solidFill>
              </a:rPr>
              <a:t>используемые как на эмпирическом уровне, так и на теоретическом </a:t>
            </a:r>
            <a:r>
              <a:rPr lang="ru-RU" sz="2000" b="1" dirty="0"/>
              <a:t>(абстрагирование, анализ и синтез, индукция и дедукция, и др.); 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0070C0"/>
                </a:solidFill>
              </a:rPr>
              <a:t>теоретического исследования </a:t>
            </a:r>
            <a:r>
              <a:rPr lang="ru-RU" sz="2000" b="1" dirty="0"/>
              <a:t>(восхождение от абстрактного к конкретному и другие)</a:t>
            </a:r>
          </a:p>
        </p:txBody>
      </p:sp>
      <p:pic>
        <p:nvPicPr>
          <p:cNvPr id="25607" name="Рисунок 4" descr="Следак-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268413"/>
            <a:ext cx="1801812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к оформлению исследовательской работы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628900"/>
          </a:xfrm>
        </p:spPr>
        <p:txBody>
          <a:bodyPr>
            <a:normAutofit fontScale="700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500" b="1" dirty="0" smtClean="0">
                <a:solidFill>
                  <a:srgbClr val="FF0000"/>
                </a:solidFill>
              </a:rPr>
              <a:t>основную </a:t>
            </a:r>
            <a:r>
              <a:rPr lang="ru-RU" sz="4500" b="1" dirty="0" smtClean="0">
                <a:solidFill>
                  <a:srgbClr val="FF0000"/>
                </a:solidFill>
              </a:rPr>
              <a:t>часть</a:t>
            </a:r>
            <a:r>
              <a:rPr lang="ru-RU" sz="4500" dirty="0" smtClean="0"/>
              <a:t>, в которой представляется теоретическая база и практическое  исследование;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500" b="1" dirty="0" smtClean="0">
                <a:solidFill>
                  <a:srgbClr val="FF0000"/>
                </a:solidFill>
              </a:rPr>
              <a:t>результаты </a:t>
            </a:r>
            <a:r>
              <a:rPr lang="ru-RU" sz="4500" b="1" dirty="0" smtClean="0">
                <a:solidFill>
                  <a:srgbClr val="FF0000"/>
                </a:solidFill>
              </a:rPr>
              <a:t>исследований</a:t>
            </a:r>
            <a:r>
              <a:rPr lang="ru-RU" sz="4500" dirty="0" smtClean="0">
                <a:solidFill>
                  <a:srgbClr val="FF0000"/>
                </a:solidFill>
              </a:rPr>
              <a:t> </a:t>
            </a:r>
            <a:r>
              <a:rPr lang="ru-RU" sz="4500" dirty="0" smtClean="0"/>
              <a:t>со всеми численными и фактическими данными и анализом результатов </a:t>
            </a:r>
            <a:r>
              <a:rPr lang="ru-RU" sz="4400" dirty="0" smtClean="0"/>
              <a:t>их обработки;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4077072"/>
            <a:ext cx="7704856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Результат соответствует задачам – сколько задач, столько результатов.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 ходе данного исследования было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/>
              <a:t>определено…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/>
              <a:t>выявлено…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/>
              <a:t>доказано…</a:t>
            </a:r>
            <a:endParaRPr lang="ru-RU" b="1" dirty="0"/>
          </a:p>
        </p:txBody>
      </p:sp>
      <p:pic>
        <p:nvPicPr>
          <p:cNvPr id="26631" name="Рисунок 4" descr="13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4581525"/>
            <a:ext cx="1200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Требования к оформлению исследовательской работы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выводы</a:t>
            </a:r>
            <a:r>
              <a:rPr lang="ru-RU" b="1" dirty="0" smtClean="0"/>
              <a:t>,</a:t>
            </a:r>
            <a:r>
              <a:rPr lang="ru-RU" dirty="0" smtClean="0"/>
              <a:t> где  приводятся краткие формулировки результатов работы, отвечающие на вопросы поставленных задач, полученные данные и их объяснение;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заключение</a:t>
            </a:r>
            <a:r>
              <a:rPr lang="ru-RU" b="1" dirty="0" smtClean="0"/>
              <a:t>,</a:t>
            </a:r>
            <a:r>
              <a:rPr lang="ru-RU" dirty="0" smtClean="0"/>
              <a:t> где проводится общий обзор поставленной проблемы и перспективы её решения после приведенного исследования.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</TotalTime>
  <Words>580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Методические рекомендации к конкурсу исследовательских краеведческих работ учащихся «Отечество»</vt:lpstr>
      <vt:lpstr>Требования к оформлению исследовательской работы</vt:lpstr>
      <vt:lpstr>Требования к оформлению исследовательской работы</vt:lpstr>
      <vt:lpstr>Цель работы</vt:lpstr>
      <vt:lpstr>Исходя из цели вытекают задачи:</vt:lpstr>
      <vt:lpstr>Определить объект и предмет исследования</vt:lpstr>
      <vt:lpstr>Требования к оформлению исследовательской работы</vt:lpstr>
      <vt:lpstr>Требования к оформлению исследовательской работы</vt:lpstr>
      <vt:lpstr>Требования к оформлению исследовательской работы</vt:lpstr>
      <vt:lpstr>Требования к оформлению исследовательской работы</vt:lpstr>
      <vt:lpstr>Приложения </vt:lpstr>
      <vt:lpstr>Оформление работы</vt:lpstr>
      <vt:lpstr>Оформление работы</vt:lpstr>
      <vt:lpstr>Титульный лист единого образца </vt:lpstr>
      <vt:lpstr>Критерии оценки  исследовательской работы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исследовательских краеведческих работ учащихся «Отечество»</dc:title>
  <dc:creator>Александр</dc:creator>
  <cp:lastModifiedBy>Пользователь Windows</cp:lastModifiedBy>
  <cp:revision>32</cp:revision>
  <dcterms:created xsi:type="dcterms:W3CDTF">2011-08-31T11:50:46Z</dcterms:created>
  <dcterms:modified xsi:type="dcterms:W3CDTF">2020-12-08T07:31:12Z</dcterms:modified>
</cp:coreProperties>
</file>